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257" r:id="rId4"/>
    <p:sldId id="268" r:id="rId5"/>
    <p:sldId id="261" r:id="rId6"/>
    <p:sldId id="269" r:id="rId7"/>
    <p:sldId id="266" r:id="rId8"/>
    <p:sldId id="278" r:id="rId9"/>
    <p:sldId id="273" r:id="rId10"/>
    <p:sldId id="270" r:id="rId11"/>
    <p:sldId id="271" r:id="rId12"/>
    <p:sldId id="272" r:id="rId13"/>
    <p:sldId id="275" r:id="rId14"/>
    <p:sldId id="274" r:id="rId15"/>
    <p:sldId id="276" r:id="rId16"/>
    <p:sldId id="277" r:id="rId17"/>
    <p:sldId id="263" r:id="rId18"/>
    <p:sldId id="262" r:id="rId19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3E77C-C34E-4E5F-A969-02E14CC4E326}" type="datetimeFigureOut">
              <a:rPr lang="en-GB" smtClean="0"/>
              <a:t>27/05/2014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F0ECE-D1F8-443A-8D70-F3DFF7845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63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F7035-3CFC-48DD-9DDF-DAEE2C9DCC9E}" type="datetimeFigureOut">
              <a:rPr lang="en-GB" smtClean="0"/>
              <a:t>26/05/2014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29211-58AD-4A1E-9BB5-7230AEA29A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0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3FCA-D01B-43CD-A486-FF7F8EA0704E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7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DFE0-9E2D-4A9F-A2FB-FAA1A5B998CA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77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BFC8-13CA-4EEA-828E-E3C6F87AA09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17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BC4-82BA-428B-9A0A-78E602B341DE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7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CE72-22D2-424F-85E0-7F3EC387FAA6}" type="datetime1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1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60BC-E0F6-469B-BB75-C8237F287D72}" type="datetime1">
              <a:rPr lang="en-GB" smtClean="0"/>
              <a:t>26/05/2014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9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19B4-A3E4-4BBC-8989-7B5641D94D99}" type="datetime1">
              <a:rPr lang="en-GB" smtClean="0"/>
              <a:t>26/05/2014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8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D1DA-A6C9-43E2-A9F9-81323923BC48}" type="datetime1">
              <a:rPr lang="en-GB" smtClean="0"/>
              <a:t>26/05/2014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8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F7A3-39C8-477B-BCBA-D7AC8A979AE8}" type="datetime1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8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A1C7-052F-4FDF-AAE0-86B8D0AC0D68}" type="datetime1">
              <a:rPr lang="en-GB" smtClean="0"/>
              <a:t>26/05/2014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65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B1872-8CF5-4F20-8AAA-3517EE347BCB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0577-9E93-46D3-9078-1B46E792C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6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Genetic </a:t>
            </a:r>
            <a:r>
              <a:rPr lang="en-GB" b="1" dirty="0" smtClean="0"/>
              <a:t>Improvement </a:t>
            </a:r>
            <a:br>
              <a:rPr lang="en-GB" b="1" dirty="0" smtClean="0"/>
            </a:br>
            <a:r>
              <a:rPr lang="en-GB" b="1" dirty="0" smtClean="0"/>
              <a:t>CHORDS GROUP</a:t>
            </a:r>
            <a:br>
              <a:rPr lang="en-GB" b="1" dirty="0" smtClean="0"/>
            </a:br>
            <a:r>
              <a:rPr lang="en-GB" b="1" dirty="0" smtClean="0"/>
              <a:t>Stirling University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Woodward</a:t>
            </a:r>
          </a:p>
          <a:p>
            <a:r>
              <a:rPr lang="en-GB" dirty="0" err="1"/>
              <a:t>Saemundur</a:t>
            </a:r>
            <a:r>
              <a:rPr lang="en-GB" dirty="0"/>
              <a:t> </a:t>
            </a:r>
            <a:r>
              <a:rPr lang="en-GB" dirty="0" err="1" smtClean="0"/>
              <a:t>Haraldsson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C7C8B-D5B1-447A-A5B3-6F13238A20CC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Case Study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u="sng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u="sng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Consolas"/>
              </a:rPr>
              <a:t>layoutVersion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 ^ </a:t>
            </a:r>
            <a:r>
              <a:rPr lang="en-GB" b="1" u="sng" dirty="0" err="1">
                <a:solidFill>
                  <a:srgbClr val="000000"/>
                </a:solidFill>
                <a:latin typeface="Consolas"/>
              </a:rPr>
              <a:t>namespaceID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 ^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        (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)(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cTime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^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mostRecentCheckpointTxId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^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curSegmentTxId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        ^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clusterID.hashCode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() ^ </a:t>
            </a:r>
            <a:r>
              <a:rPr lang="en-GB" u="sng" dirty="0" err="1">
                <a:solidFill>
                  <a:srgbClr val="000000"/>
                </a:solidFill>
                <a:latin typeface="Consolas"/>
              </a:rPr>
              <a:t>blockpoolID.hashCode</a:t>
            </a:r>
            <a:r>
              <a:rPr lang="en-GB" u="sng" dirty="0" smtClean="0">
                <a:solidFill>
                  <a:srgbClr val="000000"/>
                </a:solidFill>
                <a:latin typeface="Consolas"/>
              </a:rPr>
              <a:t>();}</a:t>
            </a:r>
          </a:p>
          <a:p>
            <a:pPr marL="0" indent="0">
              <a:buNone/>
            </a:pPr>
            <a:endParaRPr lang="en-GB" u="sng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GB" b="1" u="sng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u="sng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u="sng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a = (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curSegmentTxId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b = (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)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mostRecentCheckpointTxId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 (a ^ (26 * (26 * (b &amp; a))));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Case Study </a:t>
            </a:r>
            <a:r>
              <a:rPr lang="en-GB" b="1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.sequenceNumber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;}</a:t>
            </a:r>
          </a:p>
          <a:p>
            <a:pPr marL="0" indent="0">
              <a:buNone/>
            </a:pPr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a =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renewer.hashCode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b =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realUser.hashCode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c =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owner.hashCode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(a ^ b) ^ (30 * (c * (a + b)));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Case Study </a:t>
            </a:r>
            <a:r>
              <a:rPr lang="en-GB" b="1" dirty="0" smtClean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HashCodeBuilder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().append(file).append(size).append(type)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  .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toHashCode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();}</a:t>
            </a:r>
          </a:p>
          <a:p>
            <a:pPr marL="0" indent="0">
              <a:buNone/>
            </a:pPr>
            <a:endParaRPr lang="en-GB" dirty="0">
              <a:latin typeface="Consolas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a =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file.hashCode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b = (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)size;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c = </a:t>
            </a:r>
            <a:r>
              <a:rPr lang="en-GB" b="1" dirty="0" err="1">
                <a:solidFill>
                  <a:srgbClr val="000000"/>
                </a:solidFill>
                <a:latin typeface="Consolas"/>
              </a:rPr>
              <a:t>type.hashCode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GB" b="1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GB" b="1" dirty="0">
                <a:solidFill>
                  <a:srgbClr val="000000"/>
                </a:solidFill>
                <a:latin typeface="Consolas"/>
              </a:rPr>
              <a:t> (71 * (a + (43 * (b + c))));</a:t>
            </a:r>
            <a:r>
              <a:rPr lang="en-GB" b="1" u="sng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Improving Evolutionary Programming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Evolutionary </a:t>
            </a:r>
            <a:r>
              <a:rPr lang="en-GB" dirty="0" smtClean="0"/>
              <a:t>Programming has a </a:t>
            </a:r>
            <a:r>
              <a:rPr lang="en-GB" b="1" dirty="0" smtClean="0"/>
              <a:t>mutation operator</a:t>
            </a:r>
            <a:r>
              <a:rPr lang="en-GB" dirty="0" smtClean="0"/>
              <a:t> at its </a:t>
            </a:r>
            <a:r>
              <a:rPr lang="en-GB" dirty="0" smtClean="0"/>
              <a:t>core providing variation.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Many variations of this have been </a:t>
            </a:r>
            <a:r>
              <a:rPr lang="en-GB" b="1" dirty="0" smtClean="0"/>
              <a:t>proposed </a:t>
            </a:r>
            <a:r>
              <a:rPr lang="en-GB" b="1" dirty="0" smtClean="0"/>
              <a:t>manually</a:t>
            </a:r>
            <a:r>
              <a:rPr lang="en-GB" dirty="0" smtClean="0"/>
              <a:t> by different researchers.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Mutation is therefore </a:t>
            </a:r>
            <a:r>
              <a:rPr lang="en-GB" dirty="0" smtClean="0"/>
              <a:t>a suitable </a:t>
            </a:r>
            <a:r>
              <a:rPr lang="en-GB" b="1" dirty="0" smtClean="0"/>
              <a:t>candidate</a:t>
            </a:r>
            <a:r>
              <a:rPr lang="en-GB" dirty="0" smtClean="0"/>
              <a:t> for GI.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 a standard set of benchmark problem classes novel mutation operators are automatically designed which </a:t>
            </a:r>
            <a:r>
              <a:rPr lang="en-GB" b="1" dirty="0" smtClean="0"/>
              <a:t>outperform human designed </a:t>
            </a:r>
            <a:r>
              <a:rPr lang="en-GB" dirty="0" smtClean="0"/>
              <a:t>ones.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6DD-6977-4A30-AD20-D8C1117CADB2}" type="datetime1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4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Gaussian, Cauchy and GI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00200"/>
            <a:ext cx="504056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Typically manually designed distributions used are symmetric and with mean of zero (Levy family). (above right)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Automatically designed are free of these constraints. (below right, sample 3000)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820" y="1412777"/>
            <a:ext cx="3602705" cy="26642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858" y="4293096"/>
            <a:ext cx="2635439" cy="25649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805264"/>
            <a:ext cx="4572000" cy="47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Comparing GI with Automatic Design of Algorithms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Three techniques operate directly on programs (source code, executable code, abstract syntax trees). </a:t>
            </a:r>
            <a:r>
              <a:rPr lang="en-GB" b="1" i="1" dirty="0"/>
              <a:t>In </a:t>
            </a:r>
            <a:r>
              <a:rPr lang="en-GB" b="1" i="1" dirty="0" smtClean="0"/>
              <a:t>situ </a:t>
            </a:r>
            <a:r>
              <a:rPr lang="en-GB" i="1" dirty="0" smtClean="0"/>
              <a:t>(software is its own substrate).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Automatic Design operates on a Genetic Programming Function Set. </a:t>
            </a:r>
            <a:r>
              <a:rPr lang="en-GB" b="1" i="1" dirty="0"/>
              <a:t>In </a:t>
            </a:r>
            <a:r>
              <a:rPr lang="en-GB" b="1" i="1" dirty="0" smtClean="0"/>
              <a:t>vitro </a:t>
            </a:r>
            <a:r>
              <a:rPr lang="en-GB" i="1" dirty="0" smtClean="0"/>
              <a:t>(a model of the software)</a:t>
            </a: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3232-7467-4869-A9DC-8E3FB83A2DDC}" type="datetime1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0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Genetic Improvement (GI) </a:t>
            </a:r>
            <a:r>
              <a:rPr lang="en-GB" b="1" dirty="0" smtClean="0"/>
              <a:t>and 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Automatic Design of Algorithms (</a:t>
            </a:r>
            <a:r>
              <a:rPr lang="en-GB" b="1" dirty="0" smtClean="0"/>
              <a:t>ADA)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ADA </a:t>
            </a:r>
            <a:r>
              <a:rPr lang="en-GB" dirty="0"/>
              <a:t>and GI both produce </a:t>
            </a:r>
            <a:r>
              <a:rPr lang="en-GB" b="1" dirty="0"/>
              <a:t>human competitive </a:t>
            </a:r>
            <a:r>
              <a:rPr lang="en-GB" dirty="0"/>
              <a:t>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ADA </a:t>
            </a:r>
            <a:r>
              <a:rPr lang="en-GB" dirty="0"/>
              <a:t>and GI both typically apply </a:t>
            </a:r>
            <a:r>
              <a:rPr lang="en-GB" b="1" dirty="0" smtClean="0"/>
              <a:t>evolutionary computation </a:t>
            </a:r>
            <a:r>
              <a:rPr lang="en-GB" dirty="0"/>
              <a:t>methods</a:t>
            </a:r>
            <a:r>
              <a:rPr lang="en-GB" b="1" dirty="0"/>
              <a:t> </a:t>
            </a:r>
            <a:r>
              <a:rPr lang="en-GB" dirty="0"/>
              <a:t>to generate changes.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 </a:t>
            </a:r>
            <a:r>
              <a:rPr lang="en-GB" dirty="0"/>
              <a:t>can produce </a:t>
            </a:r>
            <a:r>
              <a:rPr lang="en-GB" i="1" dirty="0"/>
              <a:t>syntactically </a:t>
            </a:r>
            <a:r>
              <a:rPr lang="en-GB" i="1" dirty="0" smtClean="0"/>
              <a:t>incorrect and </a:t>
            </a:r>
            <a:r>
              <a:rPr lang="en-GB" i="1" dirty="0"/>
              <a:t>nonterminating programs</a:t>
            </a:r>
            <a:r>
              <a:rPr lang="en-GB" dirty="0"/>
              <a:t> while ADA generates </a:t>
            </a:r>
            <a:r>
              <a:rPr lang="en-GB" b="1" dirty="0"/>
              <a:t>syntactically correct terminating code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ADA </a:t>
            </a:r>
            <a:r>
              <a:rPr lang="en-GB" dirty="0"/>
              <a:t>is </a:t>
            </a:r>
            <a:r>
              <a:rPr lang="en-GB" dirty="0" smtClean="0"/>
              <a:t>always</a:t>
            </a:r>
            <a:r>
              <a:rPr lang="en-GB" dirty="0" smtClean="0"/>
              <a:t> </a:t>
            </a:r>
            <a:r>
              <a:rPr lang="en-GB" dirty="0"/>
              <a:t>to improve </a:t>
            </a:r>
            <a:r>
              <a:rPr lang="en-GB" b="1" dirty="0"/>
              <a:t>functional</a:t>
            </a:r>
            <a:r>
              <a:rPr lang="en-GB" dirty="0"/>
              <a:t> properties while GI's focus has </a:t>
            </a:r>
            <a:r>
              <a:rPr lang="en-GB" dirty="0" smtClean="0"/>
              <a:t>largely been </a:t>
            </a:r>
            <a:r>
              <a:rPr lang="en-GB" b="1" dirty="0"/>
              <a:t>non-functional</a:t>
            </a:r>
            <a:r>
              <a:rPr lang="en-GB" dirty="0"/>
              <a:t> </a:t>
            </a:r>
            <a:r>
              <a:rPr lang="en-GB" dirty="0" smtClean="0"/>
              <a:t>properties.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 </a:t>
            </a:r>
            <a:r>
              <a:rPr lang="en-GB" dirty="0"/>
              <a:t>is </a:t>
            </a:r>
            <a:r>
              <a:rPr lang="en-GB" b="1" dirty="0"/>
              <a:t>more </a:t>
            </a:r>
            <a:r>
              <a:rPr lang="en-GB" b="1" dirty="0" smtClean="0"/>
              <a:t>general </a:t>
            </a:r>
            <a:r>
              <a:rPr lang="en-GB" dirty="0" smtClean="0"/>
              <a:t>(applied to any software), </a:t>
            </a:r>
            <a:r>
              <a:rPr lang="en-GB" dirty="0"/>
              <a:t>ADA has it typically used for </a:t>
            </a:r>
            <a:r>
              <a:rPr lang="en-GB" b="1" dirty="0"/>
              <a:t>heuristics</a:t>
            </a:r>
            <a:r>
              <a:rPr lang="en-GB" dirty="0"/>
              <a:t> and machine learning and data mining algorithms.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0CC5-58FB-43FD-A340-627EF9063314}" type="datetime1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Activity &amp; Profile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GECCO </a:t>
            </a:r>
            <a:r>
              <a:rPr lang="en-GB" dirty="0" smtClean="0"/>
              <a:t>2014 </a:t>
            </a:r>
            <a:r>
              <a:rPr lang="en-GB" b="1" dirty="0" smtClean="0"/>
              <a:t>workshop</a:t>
            </a:r>
            <a:r>
              <a:rPr lang="en-GB" dirty="0" smtClean="0"/>
              <a:t> </a:t>
            </a:r>
            <a:r>
              <a:rPr lang="en-GB" dirty="0" smtClean="0"/>
              <a:t>on Automatic </a:t>
            </a:r>
            <a:r>
              <a:rPr lang="en-GB" dirty="0" smtClean="0"/>
              <a:t>Design of Algorithms (including GI).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PPSN 2014 </a:t>
            </a:r>
            <a:r>
              <a:rPr lang="en-GB" b="1" dirty="0" smtClean="0"/>
              <a:t>tutorial</a:t>
            </a:r>
            <a:r>
              <a:rPr lang="en-GB" dirty="0" smtClean="0"/>
              <a:t> (mentionin</a:t>
            </a:r>
            <a:r>
              <a:rPr lang="en-GB" dirty="0" smtClean="0"/>
              <a:t>g GI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One </a:t>
            </a:r>
            <a:r>
              <a:rPr lang="en-GB" b="1" dirty="0" smtClean="0"/>
              <a:t>PhD student </a:t>
            </a:r>
            <a:r>
              <a:rPr lang="en-GB" dirty="0" smtClean="0"/>
              <a:t>working on GI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Possible project with </a:t>
            </a:r>
            <a:r>
              <a:rPr lang="en-GB" b="1" dirty="0" smtClean="0"/>
              <a:t>KLM.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Agilent </a:t>
            </a:r>
            <a:r>
              <a:rPr lang="en-GB" b="1" dirty="0" smtClean="0"/>
              <a:t>Grant</a:t>
            </a:r>
            <a:r>
              <a:rPr lang="en-GB" dirty="0" smtClean="0"/>
              <a:t> (Jerry Swan)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'Spark</a:t>
            </a:r>
            <a:r>
              <a:rPr lang="en-GB" dirty="0"/>
              <a:t>' data </a:t>
            </a:r>
            <a:r>
              <a:rPr lang="en-GB" dirty="0" smtClean="0"/>
              <a:t>analysis + ML </a:t>
            </a:r>
            <a:r>
              <a:rPr lang="en-GB" dirty="0"/>
              <a:t>framework, including: “framework configuration, query optimization, data placement and memory </a:t>
            </a:r>
            <a:r>
              <a:rPr lang="en-GB" dirty="0" smtClean="0"/>
              <a:t>usage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BC2-D322-4C4C-B82F-AE96F14D5360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867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</a:t>
            </a:r>
            <a:r>
              <a:rPr lang="en-GB" dirty="0" smtClean="0"/>
              <a:t>odifications </a:t>
            </a:r>
            <a:r>
              <a:rPr lang="en-GB" dirty="0" smtClean="0"/>
              <a:t>to programs are typically </a:t>
            </a:r>
            <a:r>
              <a:rPr lang="en-GB" b="1" dirty="0" smtClean="0"/>
              <a:t>much smaller</a:t>
            </a:r>
            <a:r>
              <a:rPr lang="en-GB" dirty="0" smtClean="0"/>
              <a:t> than the original program.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Notion of </a:t>
            </a:r>
            <a:r>
              <a:rPr lang="en-GB" b="1" dirty="0" smtClean="0"/>
              <a:t>problem </a:t>
            </a:r>
            <a:r>
              <a:rPr lang="en-GB" b="1" dirty="0" smtClean="0"/>
              <a:t>classes</a:t>
            </a:r>
            <a:r>
              <a:rPr lang="en-GB" dirty="0" smtClean="0"/>
              <a:t>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population of “</a:t>
            </a:r>
            <a:r>
              <a:rPr lang="en-GB" b="1" dirty="0" smtClean="0"/>
              <a:t>edits/changes</a:t>
            </a:r>
            <a:r>
              <a:rPr lang="en-GB" dirty="0" smtClean="0"/>
              <a:t>” is maintained not populations of programs. 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Pre-analysis</a:t>
            </a:r>
            <a:r>
              <a:rPr lang="en-GB" dirty="0" smtClean="0"/>
              <a:t> allows one to target parts of the program for modification.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 is a </a:t>
            </a:r>
            <a:r>
              <a:rPr lang="en-GB" b="1" dirty="0" smtClean="0"/>
              <a:t>superset</a:t>
            </a:r>
            <a:r>
              <a:rPr lang="en-GB" dirty="0" smtClean="0"/>
              <a:t> of numerical parameter tuning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 and ADA are </a:t>
            </a:r>
            <a:r>
              <a:rPr lang="en-GB" b="1" dirty="0" smtClean="0"/>
              <a:t>highly related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02351-8A05-467A-97C3-927F0A7C1E15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8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Motivations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Examples</a:t>
            </a:r>
            <a:endParaRPr lang="en-GB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Gen-o-fix (time series)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err="1" smtClean="0"/>
              <a:t>HashCodes</a:t>
            </a:r>
            <a:r>
              <a:rPr lang="en-GB" dirty="0" smtClean="0"/>
              <a:t> for </a:t>
            </a:r>
            <a:r>
              <a:rPr lang="en-GB" dirty="0" err="1" smtClean="0"/>
              <a:t>Hadoop</a:t>
            </a:r>
            <a:endParaRPr lang="en-GB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Evolutionary Computation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Automatic Design vs. GI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F518-ECE2-466A-9E4C-31052EB66325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Motivation for GI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Aim</a:t>
            </a:r>
            <a:r>
              <a:rPr lang="en-GB" dirty="0" smtClean="0"/>
              <a:t> is not to build programs from scratch.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Instead the aim </a:t>
            </a:r>
            <a:r>
              <a:rPr lang="en-GB" dirty="0" smtClean="0"/>
              <a:t>is </a:t>
            </a:r>
            <a:r>
              <a:rPr lang="en-GB" dirty="0" smtClean="0"/>
              <a:t>to take an </a:t>
            </a:r>
            <a:r>
              <a:rPr lang="en-GB" b="1" dirty="0" smtClean="0"/>
              <a:t>already existing system </a:t>
            </a:r>
            <a:r>
              <a:rPr lang="en-GB" dirty="0" smtClean="0"/>
              <a:t>and </a:t>
            </a:r>
            <a:r>
              <a:rPr lang="en-GB" b="1" dirty="0" smtClean="0"/>
              <a:t>improve it</a:t>
            </a:r>
            <a:r>
              <a:rPr lang="en-GB" dirty="0" smtClean="0"/>
              <a:t> (typically small changes).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This is done by operating 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source code (text file)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err="1" smtClean="0"/>
              <a:t>bytecode</a:t>
            </a:r>
            <a:r>
              <a:rPr lang="en-GB" dirty="0" smtClean="0"/>
              <a:t> (executable file)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</a:t>
            </a:r>
            <a:r>
              <a:rPr lang="en-GB" dirty="0" smtClean="0"/>
              <a:t>odel of the code (e.g. GP function set)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a</a:t>
            </a:r>
            <a:r>
              <a:rPr lang="en-GB" dirty="0" smtClean="0"/>
              <a:t>bstract syntax </a:t>
            </a:r>
            <a:r>
              <a:rPr lang="en-GB" dirty="0" smtClean="0"/>
              <a:t>trees</a:t>
            </a:r>
          </a:p>
          <a:p>
            <a:pPr marL="571500" indent="-514350">
              <a:buFont typeface="+mj-lt"/>
              <a:buAutoNum type="arabicPeriod"/>
            </a:pPr>
            <a:r>
              <a:rPr lang="en-GB" dirty="0" smtClean="0"/>
              <a:t>Biological </a:t>
            </a:r>
            <a:r>
              <a:rPr lang="en-GB" dirty="0" smtClean="0"/>
              <a:t>Analogies (</a:t>
            </a:r>
            <a:r>
              <a:rPr lang="en-GB" b="1" dirty="0" smtClean="0"/>
              <a:t>genetic modification</a:t>
            </a:r>
            <a:r>
              <a:rPr lang="en-GB" dirty="0" smtClean="0"/>
              <a:t>, transplant)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Improve Functional/non-functional </a:t>
            </a:r>
            <a:r>
              <a:rPr lang="en-GB" dirty="0"/>
              <a:t>properties.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E876-5D7E-4C3B-86C5-F2884C496B7E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System Diagram for Gen-O-Fix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8" y="1484784"/>
            <a:ext cx="8973803" cy="453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Gen-O-Fix: Abstract </a:t>
            </a:r>
            <a:r>
              <a:rPr lang="en-GB" b="1" dirty="0" smtClean="0"/>
              <a:t>Syntax Trees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Main features of framework are</a:t>
            </a:r>
          </a:p>
          <a:p>
            <a:pPr marL="0" indent="0">
              <a:buNone/>
            </a:pPr>
            <a:r>
              <a:rPr lang="en-GB" dirty="0" smtClean="0"/>
              <a:t>1. </a:t>
            </a:r>
            <a:r>
              <a:rPr lang="en-GB" b="1" dirty="0" smtClean="0"/>
              <a:t>Embedded</a:t>
            </a:r>
            <a:r>
              <a:rPr lang="en-GB" dirty="0" smtClean="0"/>
              <a:t> adaptively.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2. Minimal end-user requirements.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Initial source code: </a:t>
            </a:r>
            <a:r>
              <a:rPr lang="en-GB" b="1" dirty="0"/>
              <a:t>location</a:t>
            </a:r>
            <a:r>
              <a:rPr lang="en-GB" dirty="0"/>
              <a:t> of </a:t>
            </a:r>
            <a:r>
              <a:rPr lang="en-GB" dirty="0" err="1"/>
              <a:t>Scala</a:t>
            </a:r>
            <a:r>
              <a:rPr lang="en-GB" dirty="0"/>
              <a:t> source code file containing a function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Fitness function: providing a means of </a:t>
            </a:r>
            <a:r>
              <a:rPr lang="en-GB" b="1" dirty="0"/>
              <a:t>evaluating the quality </a:t>
            </a:r>
            <a:r>
              <a:rPr lang="en-GB" dirty="0"/>
              <a:t>of </a:t>
            </a:r>
            <a:r>
              <a:rPr lang="en-GB" dirty="0" smtClean="0"/>
              <a:t>system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b="1" dirty="0" smtClean="0"/>
              <a:t>Source to source transformations</a:t>
            </a:r>
          </a:p>
          <a:p>
            <a:pPr marL="0" indent="0">
              <a:buNone/>
            </a:pPr>
            <a:r>
              <a:rPr lang="en-GB" dirty="0" smtClean="0"/>
              <a:t>4. Operates on </a:t>
            </a:r>
            <a:r>
              <a:rPr lang="en-GB" b="1" dirty="0" smtClean="0"/>
              <a:t>ASTs</a:t>
            </a:r>
            <a:r>
              <a:rPr lang="en-GB" dirty="0" smtClean="0"/>
              <a:t> (i.e. arbitrarily fine).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51A1-5C92-47A2-A4BF-71166D5BA0FC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0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Gen-O-Fix output</a:t>
            </a:r>
            <a:endParaRPr lang="en-GB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25" y="1600200"/>
            <a:ext cx="718615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GI </a:t>
            </a:r>
            <a:r>
              <a:rPr lang="en-GB" b="1" dirty="0" err="1" smtClean="0"/>
              <a:t>Hadoop</a:t>
            </a:r>
            <a:r>
              <a:rPr lang="en-GB" b="1" dirty="0" smtClean="0"/>
              <a:t> </a:t>
            </a:r>
            <a:r>
              <a:rPr lang="en-GB" b="1" dirty="0" err="1" smtClean="0"/>
              <a:t>Hashcode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Hadoop</a:t>
            </a:r>
            <a:r>
              <a:rPr lang="en-GB" dirty="0" smtClean="0"/>
              <a:t> provides a </a:t>
            </a:r>
            <a:r>
              <a:rPr lang="en-GB" dirty="0" err="1" smtClean="0"/>
              <a:t>mapReduce</a:t>
            </a:r>
            <a:r>
              <a:rPr lang="en-GB" dirty="0" smtClean="0"/>
              <a:t> implementation in Java.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Equals method has to obey </a:t>
            </a:r>
            <a:r>
              <a:rPr lang="en-GB" b="1" dirty="0" smtClean="0"/>
              <a:t>contract</a:t>
            </a:r>
            <a:r>
              <a:rPr lang="en-GB" dirty="0" smtClean="0"/>
              <a:t> (Reflective, Symmetric, Transitive, …)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x.equals</a:t>
            </a:r>
            <a:r>
              <a:rPr lang="en-GB" dirty="0"/>
              <a:t>(y) </a:t>
            </a:r>
            <a:r>
              <a:rPr lang="en-GB" b="1" dirty="0"/>
              <a:t>implies</a:t>
            </a:r>
            <a:r>
              <a:rPr lang="en-GB" dirty="0"/>
              <a:t> </a:t>
            </a:r>
            <a:r>
              <a:rPr lang="en-GB" dirty="0" err="1"/>
              <a:t>hashCode</a:t>
            </a:r>
            <a:r>
              <a:rPr lang="en-GB" dirty="0"/>
              <a:t>(x)== </a:t>
            </a:r>
            <a:r>
              <a:rPr lang="en-GB" dirty="0" err="1"/>
              <a:t>hashCode</a:t>
            </a:r>
            <a:r>
              <a:rPr lang="en-GB" dirty="0"/>
              <a:t>(y</a:t>
            </a:r>
            <a:r>
              <a:rPr lang="en-GB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hashCode</a:t>
            </a:r>
            <a:r>
              <a:rPr lang="en-GB" dirty="0" smtClean="0"/>
              <a:t> </a:t>
            </a:r>
            <a:r>
              <a:rPr lang="en-GB" dirty="0"/>
              <a:t>method is an integer function of a subset of an object's </a:t>
            </a:r>
            <a:r>
              <a:rPr lang="en-GB" dirty="0" smtClean="0"/>
              <a:t> fields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Some GP Settings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Terminal set </a:t>
            </a:r>
            <a:r>
              <a:rPr lang="en-GB" dirty="0" smtClean="0"/>
              <a:t>is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Field values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Random integers [0, 100]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Function set </a:t>
            </a:r>
            <a:r>
              <a:rPr lang="en-GB" dirty="0" smtClean="0"/>
              <a:t>is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{+, *, XOR, AND}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Fitness function</a:t>
            </a:r>
            <a:r>
              <a:rPr lang="en-GB" dirty="0" smtClean="0"/>
              <a:t>: close to uniform distribution (uniform distribution is the ideal), over 10,000 instances.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27/05/2014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4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Distribution of </a:t>
            </a:r>
            <a:r>
              <a:rPr lang="en-GB" b="1" dirty="0" err="1" smtClean="0"/>
              <a:t>Hashcodes</a:t>
            </a:r>
            <a:endParaRPr lang="en-GB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78" y="1052736"/>
            <a:ext cx="7086698" cy="53795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A286-0C47-4604-B984-E219B17D3522}" type="datetime1">
              <a:rPr lang="en-GB" smtClean="0"/>
              <a:t>26/05/2014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John Woodward (Stirling)                                     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0577-9E93-46D3-9078-1B46E792CC7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7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920</Words>
  <Application>Microsoft Office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Genetic Improvement  CHORDS GROUP Stirling University</vt:lpstr>
      <vt:lpstr>Overview</vt:lpstr>
      <vt:lpstr>Motivation for GI</vt:lpstr>
      <vt:lpstr>System Diagram for Gen-O-Fix</vt:lpstr>
      <vt:lpstr>Gen-O-Fix: Abstract Syntax Trees</vt:lpstr>
      <vt:lpstr>Gen-O-Fix output</vt:lpstr>
      <vt:lpstr>GI Hadoop Hashcode</vt:lpstr>
      <vt:lpstr>Some GP Settings</vt:lpstr>
      <vt:lpstr>Distribution of Hashcodes</vt:lpstr>
      <vt:lpstr>Case Study 1</vt:lpstr>
      <vt:lpstr>Case Study 2</vt:lpstr>
      <vt:lpstr>Case Study 3</vt:lpstr>
      <vt:lpstr>Improving Evolutionary Programming</vt:lpstr>
      <vt:lpstr>Gaussian, Cauchy and GI</vt:lpstr>
      <vt:lpstr>Comparing GI with Automatic Design of Algorithms</vt:lpstr>
      <vt:lpstr>Genetic Improvement (GI) and  Automatic Design of Algorithms (ADA)</vt:lpstr>
      <vt:lpstr>Activity &amp; Profile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Improvement</dc:title>
  <dc:creator>John R Woodward</dc:creator>
  <cp:lastModifiedBy>John R Woodward</cp:lastModifiedBy>
  <cp:revision>19</cp:revision>
  <cp:lastPrinted>2014-05-27T12:53:19Z</cp:lastPrinted>
  <dcterms:created xsi:type="dcterms:W3CDTF">2014-05-22T08:34:31Z</dcterms:created>
  <dcterms:modified xsi:type="dcterms:W3CDTF">2014-05-27T15:12:43Z</dcterms:modified>
</cp:coreProperties>
</file>